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6" r:id="rId3"/>
    <p:sldId id="258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33F17-E5CC-45D0-BD63-07E1B107C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4EDE9D-EC6E-4931-AB7D-B46B6A67B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4A6F68-6783-4AA6-9839-A7843F2C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16C4E4-350B-4EBF-BD69-CA03E59F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493AD-8E78-4170-A767-532A5320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5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056AC-B149-4E18-9E30-C8D0E845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C9EE9D-53DC-4757-8080-D406A9031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5D78A5-A33C-4FA6-AC2E-0C5ADE5B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7248DC-FD7B-4C0A-B22B-50745B5B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1C886A-4DF5-42A6-B84E-7C941C8E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0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AC838E-9669-4B56-A236-A3D53570C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6B584-42BE-4A57-8B4B-B65BB66EF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7AACD7-15F3-4880-8A7D-C1F492BA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F7F353-9AFA-4A76-9683-452E09194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9DD74C-7F1E-48E4-96C7-1A3486C0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3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FC83D-2790-419C-B8F1-0F034792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92CFD-6633-42E4-9F8A-D6F4DA02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094D3F-8C5D-44A1-BD52-E4E59967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BF64FC-BDCE-40AC-9B83-C608DD17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25AB68-3EA1-40CA-9D7C-520C0C05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8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39F32-C79C-46C2-BBC4-3BE54D0E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A48F3F-DF48-4C29-A2BF-C97D1DD3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85C3BB-A582-406D-B93D-7C806D26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811F0A-D447-458D-AADF-D77BC8EC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70EAE1-BE5D-47A9-8E4B-8EC567BF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4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581FF-F9BD-482F-A85B-DBC548D0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18C01D-E314-4BAB-AC90-7227EA806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3B1078-276D-433C-B503-B905B7972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D37726-5961-4A1B-9B54-671C9614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71C50-2439-41EB-8D79-7FD9C399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EF822E-2D39-419D-8F6C-A5D59F7F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6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578C0-5310-46CF-9FD2-C77EA681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5A135F-D314-4966-9E24-8F2F567D9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153F2C-A8F7-4744-8120-302AEA074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F8517A-B809-45CD-930A-BB5C825529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3E8D502-62B8-40A7-BC2E-F2C952E3D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120C76-65C8-4B33-BB07-6C84666A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1D6E28-3394-4BDE-8683-FA5D50C5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90615D-3C79-4123-8A7A-DA5A9886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5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7E28B-A40B-484C-83B0-DCCEBD23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4CD393-8AFA-4769-96C1-20E4192D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7E1E23-8AAF-44B7-B623-1D0493BF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A2CA34-73F9-4FBA-B113-E26C7EE4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9C2AA6-71AC-4A54-B540-462A7F9F2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48CBF2-3D1B-49AF-B778-910BAAB7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38AF61-AA0E-490D-BFA9-AD78406EC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6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A39A9-0CE2-4ED6-BC19-D398BC95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8EDEA4-D4DF-40CB-94C2-AF3F667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0CAA47-9C82-4311-854C-7ED157476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3D2354-CE8B-43DF-87DD-89A28128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825A33-3350-4824-BC11-EF3AAE45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BD810D-AB6B-47AB-8034-CDC854BC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1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4082-AE68-4A14-BD28-BB1F565C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8B23BE7-2F9A-4F92-A150-3576BA61BE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AEA6A5-69C5-4963-8994-9A4466AD2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4BD1AE-2114-4249-BE4B-FFB9EF6C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3A99E2-A044-44F2-BD8F-FC7BFB90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5FC86B-66F2-47BD-8978-79903D1B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2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6AC247-3049-4C05-86B2-13683E12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C1BBDF-0014-4A40-954B-DBE695611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2A4C7-A42D-4FC3-80EB-E00A087DD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61D5-866F-4B52-B77E-96AB2A90844E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67E35F-AD6D-445C-99FE-2FABBC1FC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6201FE-6278-48F7-8CDA-FE344467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3699A-B87B-4898-B6ED-E3BB1EAE1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1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cial-complexity.com/" TargetMode="External"/><Relationship Id="rId2" Type="http://schemas.openxmlformats.org/officeDocument/2006/relationships/hyperlink" Target="https://nam12.safelinks.protection.outlook.com/?url=https%3A%2F%2Fwww.amazon.com.mx%2Fs%3Fme%3DAXNXK50QWTSEZ%26ref%3Dsf_seller_app_share_new&amp;data=04%7C01%7C%7Cf76e87fd1ae44fd6230308d9fb0078ff%7C84df9e7fe9f640afb435aaaaaaaaaaaa%7C1%7C0%7C637816801714685080%7CUnknown%7CTWFpbGZsb3d8eyJWIjoiMC4wLjAwMDAiLCJQIjoiV2luMzIiLCJBTiI6Ik1haWwiLCJXVCI6Mn0%3D%7C3000&amp;sdata=fMThDcqS8bYRMC4RMnThCDZcbYD3%2BPxmutyrQHcWla0%3D&amp;reserved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D5A62-80DA-41B9-A4D4-7F20E520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519" y="321013"/>
            <a:ext cx="10466962" cy="268030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/>
              <a:t>Introducción a la Ciencia de los Datos</a:t>
            </a:r>
            <a:br>
              <a:rPr lang="es-MX" dirty="0">
                <a:highlight>
                  <a:srgbClr val="FFFF00"/>
                </a:highlight>
              </a:rPr>
            </a:br>
            <a:br>
              <a:rPr lang="es-MX" dirty="0"/>
            </a:br>
            <a:r>
              <a:rPr lang="es-MX" sz="4400" dirty="0"/>
              <a:t>Lección T.7: Difusión Social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0ADC75-D1D1-4000-90B1-C0732936D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268" y="3560323"/>
            <a:ext cx="9144000" cy="2378414"/>
          </a:xfrm>
          <a:ln w="28575"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por </a:t>
            </a:r>
          </a:p>
          <a:p>
            <a:r>
              <a:rPr lang="en-US" sz="3200" b="1" dirty="0"/>
              <a:t>Gonzalo Castañeda, CIDE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 err="1"/>
              <a:t>Basado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: </a:t>
            </a:r>
            <a:r>
              <a:rPr lang="en-US" sz="2400" dirty="0" err="1"/>
              <a:t>Basado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: Castañeda, Gonzalo. 2021.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Paradigm of Social Complexity. Volume II: Computational Models, Applications, and Validation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CDMX: CEEY. Cap. 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83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2CEC1-38C9-467A-A4BF-2B5F74CD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1847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3.c Epidemia con redes de contacto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D50638-3EA9-4494-A1C5-483D1F8EF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144"/>
            <a:ext cx="12192000" cy="583519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En realidad individuos muy heterogéneos en cuanto a actividades que realizan → varía sus contactos personales por periodo de tiempo</a:t>
            </a:r>
          </a:p>
          <a:p>
            <a:r>
              <a:rPr lang="es-ES" dirty="0">
                <a:solidFill>
                  <a:schemeClr val="accent1"/>
                </a:solidFill>
              </a:rPr>
              <a:t>Necesario incorporar una estructura de red: nodos representan a individuos y lazos a vínculos que determinan la posibilidad de contacto entre personas.</a:t>
            </a:r>
          </a:p>
          <a:p>
            <a:r>
              <a:rPr lang="es-ES" dirty="0"/>
              <a:t>Algoritmo para establecer la dinámica con la que un nodo puede contagiar a otro con el que se mantiene un vínculo. </a:t>
            </a:r>
            <a:r>
              <a:rPr lang="es-ES" dirty="0" err="1"/>
              <a:t>Easley</a:t>
            </a:r>
            <a:r>
              <a:rPr lang="es-ES" dirty="0"/>
              <a:t> y </a:t>
            </a:r>
            <a:r>
              <a:rPr lang="es-ES" dirty="0" err="1"/>
              <a:t>Kleinberg</a:t>
            </a:r>
            <a:r>
              <a:rPr lang="es-ES" dirty="0"/>
              <a:t> (2010, Cap.21) sugieren:</a:t>
            </a:r>
          </a:p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(i) Al inicio un número determinado de nodos I están infectados y el resto de la población se encuentra en el estado S </a:t>
            </a:r>
          </a:p>
          <a:p>
            <a:r>
              <a:rPr lang="es-ES" dirty="0"/>
              <a:t>(</a:t>
            </a:r>
            <a:r>
              <a:rPr lang="es-ES" dirty="0" err="1"/>
              <a:t>ii</a:t>
            </a:r>
            <a:r>
              <a:rPr lang="es-ES" dirty="0"/>
              <a:t>) Cada nodo v que entra en el estado I se mantiene infectado por un número fijo de periodos (t1).</a:t>
            </a:r>
          </a:p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iii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) A lo largo de estos t1 periodos el nodo v tiene una probabilidad de pasar la enfermedad a alguno de sus vecinos que sea susceptible.</a:t>
            </a:r>
          </a:p>
          <a:p>
            <a:r>
              <a:rPr lang="es-ES" dirty="0"/>
              <a:t> (</a:t>
            </a:r>
            <a:r>
              <a:rPr lang="es-ES" dirty="0" err="1"/>
              <a:t>iv</a:t>
            </a:r>
            <a:r>
              <a:rPr lang="es-ES" dirty="0"/>
              <a:t>) Después de los t1 periodos el nodo v es removido y, por ende, a partir de ese momento no puede contagiar enfermedades ni ser contagiado.</a:t>
            </a:r>
          </a:p>
        </p:txBody>
      </p:sp>
    </p:spTree>
    <p:extLst>
      <p:ext uri="{BB962C8B-B14F-4D97-AF65-F5344CB8AC3E}">
        <p14:creationId xmlns:p14="http://schemas.microsoft.com/office/powerpoint/2010/main" val="192400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B342C-21A1-4ABC-B8F7-362C42AB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33" y="18256"/>
            <a:ext cx="11934334" cy="66278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3.d </a:t>
            </a:r>
            <a:r>
              <a:rPr lang="es-ES" dirty="0"/>
              <a:t>Propagación de un virus a través de una red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48435F-2040-4B21-A4B9-A67ABF09F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21790"/>
            <a:ext cx="12063167" cy="5055173"/>
          </a:xfrm>
        </p:spPr>
        <p:txBody>
          <a:bodyPr/>
          <a:lstStyle/>
          <a:p>
            <a:r>
              <a:rPr lang="es-MX" dirty="0">
                <a:effectLst/>
                <a:ea typeface="Times New Roman" panose="02020603050405020304" pitchFamily="18" charset="0"/>
              </a:rPr>
              <a:t>       (a) Condiciones iníciales    	 		(b) Participaciones de los nodos por tipo</a:t>
            </a: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6D3211-0F5A-4FA3-A2F3-80C1B5F29A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3" y="1653702"/>
            <a:ext cx="5746673" cy="470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2FCDA06-2D93-4298-81F0-EE997CA8B4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05" y="1653702"/>
            <a:ext cx="5638177" cy="4708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02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321C9-87A6-4A8B-A606-DAEEB41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8" y="1"/>
            <a:ext cx="12126012" cy="85783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4 La difusión de comportamientos mediante cascadas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5CFC5-32E3-4BBF-AC12-D53B2952B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5802"/>
            <a:ext cx="12192000" cy="517531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Una persona tiende a adoptar cierta actitud (</a:t>
            </a:r>
            <a:r>
              <a:rPr lang="es-ES" dirty="0" err="1">
                <a:solidFill>
                  <a:schemeClr val="accent1"/>
                </a:solidFill>
              </a:rPr>
              <a:t>e.g</a:t>
            </a:r>
            <a:r>
              <a:rPr lang="es-ES" dirty="0">
                <a:solidFill>
                  <a:schemeClr val="accent1"/>
                </a:solidFill>
              </a:rPr>
              <a:t>., una preferencia partidista) cuando en su entorno cercano existen muchos individuos con dicha inclinación</a:t>
            </a:r>
          </a:p>
          <a:p>
            <a:r>
              <a:rPr lang="es-ES" dirty="0"/>
              <a:t> Un individuo es más proclive a  usar un producto novedoso cuando un porcentaje elevado de sus conocidos ya lo tienen (i.e., externalidades de red)</a:t>
            </a:r>
          </a:p>
          <a:p>
            <a:r>
              <a:rPr lang="es-ES" dirty="0">
                <a:solidFill>
                  <a:schemeClr val="accent1"/>
                </a:solidFill>
              </a:rPr>
              <a:t>El mecanismo de adopción puede involucrar decisiones racionales (costo-beneficio) o bien asociarse a condicionamientos sociales (presiones sociales). </a:t>
            </a:r>
          </a:p>
          <a:p>
            <a:r>
              <a:rPr lang="es-ES" dirty="0"/>
              <a:t>La difusión de innovaciones presenta un patrón en forma de curva logística </a:t>
            </a:r>
          </a:p>
          <a:p>
            <a:r>
              <a:rPr lang="es-ES" dirty="0">
                <a:solidFill>
                  <a:schemeClr val="accent1"/>
                </a:solidFill>
              </a:rPr>
              <a:t>Las adopciones iniciales se replican con más fuerza conforme la gente se convence de los beneficios del producto.</a:t>
            </a:r>
          </a:p>
          <a:p>
            <a:r>
              <a:rPr lang="es-ES" dirty="0"/>
              <a:t>Mejora nuestro conocimiento sobre la forma en que las sociedades enfrentan los problemas de acción colectiva cuando se componen por individuos heterogéneos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7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E2E34-0EB1-4DF8-B699-A21490BC2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88671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/>
              <a:t> 4.a Modelo agregado de umbrales con externalidades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A3F7A1-FEF1-4037-89DE-CB7A79B32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6376"/>
            <a:ext cx="12192000" cy="5130588"/>
          </a:xfrm>
        </p:spPr>
        <p:txBody>
          <a:bodyPr>
            <a:normAutofit fontScale="92500"/>
          </a:bodyPr>
          <a:lstStyle/>
          <a:p>
            <a:r>
              <a:rPr lang="es-ES" dirty="0"/>
              <a:t>Schelling (1978) y Granovetter (1978) sugieren que una actividad se expande de forma autosostenida una vez que se forma una masa crítica de individuos</a:t>
            </a:r>
          </a:p>
          <a:p>
            <a:r>
              <a:rPr lang="es-ES" dirty="0">
                <a:solidFill>
                  <a:schemeClr val="accent1"/>
                </a:solidFill>
              </a:rPr>
              <a:t>Heurística de comportamiento: se adopta la actividad cuando el número de personas que la llevan a cabo rebasa un umbral</a:t>
            </a:r>
          </a:p>
          <a:p>
            <a:r>
              <a:rPr lang="es-ES" dirty="0"/>
              <a:t>Uso de esta regla puede racionalizarse con un criterio de maximización de beneficios en un juego de coordinación</a:t>
            </a:r>
          </a:p>
          <a:p>
            <a:r>
              <a:rPr lang="es-ES" dirty="0">
                <a:solidFill>
                  <a:schemeClr val="accent1"/>
                </a:solidFill>
              </a:rPr>
              <a:t>En los modelos de umbrales se suele utilizar un criterio de expectativas adaptativas </a:t>
            </a:r>
          </a:p>
          <a:p>
            <a:r>
              <a:rPr lang="es-ES" dirty="0"/>
              <a:t>En modelo de cascadas sociales de Granovetter se plantea una regla de decisión binaria con externalidades positivas; opciones: A (xi = 1) </a:t>
            </a:r>
            <a:r>
              <a:rPr lang="es-ES" dirty="0" err="1"/>
              <a:t>ó</a:t>
            </a:r>
            <a:r>
              <a:rPr lang="es-ES" dirty="0"/>
              <a:t> B (xi = 0)</a:t>
            </a:r>
          </a:p>
          <a:p>
            <a:r>
              <a:rPr lang="es-ES" dirty="0">
                <a:solidFill>
                  <a:schemeClr val="accent1"/>
                </a:solidFill>
              </a:rPr>
              <a:t>Si la expectativa es que una fracción de las personas ya exhiben el comportamiento A, → individuo optará por seguir dicho comportamiento cuando: </a:t>
            </a:r>
            <a:r>
              <a:rPr lang="es-ES" dirty="0" err="1">
                <a:solidFill>
                  <a:schemeClr val="accent1"/>
                </a:solidFill>
              </a:rPr>
              <a:t>pa</a:t>
            </a:r>
            <a:r>
              <a:rPr lang="es-ES" dirty="0">
                <a:solidFill>
                  <a:schemeClr val="accent1"/>
                </a:solidFill>
              </a:rPr>
              <a:t> ≥ (1-p)b, en donde a y b son los beneficios individuales de coordinarse 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EA09CA4-97BF-422B-9C36-9AC370360E70}"/>
                  </a:ext>
                </a:extLst>
              </p:cNvPr>
              <p:cNvSpPr txBox="1"/>
              <p:nvPr/>
            </p:nvSpPr>
            <p:spPr>
              <a:xfrm>
                <a:off x="2545237" y="5881386"/>
                <a:ext cx="6278250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MX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1    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≥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s-MX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s-MX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(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𝑒𝑙𝑖𝑔𝑒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0  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(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𝑒𝑙𝑖𝑔𝑒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EA09CA4-97BF-422B-9C36-9AC370360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237" y="5881386"/>
                <a:ext cx="6278250" cy="9766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61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72326-4104-467E-BB9E-94462568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3792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/>
              <a:t>4.b Cascadas sociales en el contexto de una red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8540E-2A48-4B34-BED1-3D860829E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6181"/>
            <a:ext cx="12192000" cy="6283563"/>
          </a:xfrm>
        </p:spPr>
        <p:txBody>
          <a:bodyPr>
            <a:normAutofit/>
          </a:bodyPr>
          <a:lstStyle/>
          <a:p>
            <a:r>
              <a:rPr lang="es-ES" dirty="0"/>
              <a:t>Planteamiento anterior supone una red totalmente conectada</a:t>
            </a:r>
          </a:p>
          <a:p>
            <a:r>
              <a:rPr lang="es-ES" dirty="0">
                <a:solidFill>
                  <a:schemeClr val="accent1"/>
                </a:solidFill>
              </a:rPr>
              <a:t>En realidad, decisiones en función de la información local que aportan los comportamientos de conocidos </a:t>
            </a:r>
          </a:p>
          <a:p>
            <a:r>
              <a:rPr lang="es-ES" dirty="0"/>
              <a:t>Ejemplo: cuando los individuos tienen que decidir entre movilizarse, y unirse a una protesta social, o mantenerse alejado de cualquier acto de represión</a:t>
            </a:r>
          </a:p>
          <a:p>
            <a:r>
              <a:rPr lang="es-ES" dirty="0">
                <a:solidFill>
                  <a:schemeClr val="accent1"/>
                </a:solidFill>
              </a:rPr>
              <a:t>Siguiendo a </a:t>
            </a:r>
            <a:r>
              <a:rPr lang="es-ES" dirty="0" err="1">
                <a:solidFill>
                  <a:schemeClr val="accent1"/>
                </a:solidFill>
              </a:rPr>
              <a:t>Namatame</a:t>
            </a:r>
            <a:r>
              <a:rPr lang="es-ES" dirty="0">
                <a:solidFill>
                  <a:schemeClr val="accent1"/>
                </a:solidFill>
              </a:rPr>
              <a:t> y Chen, la regla de decisión binaria para los individuos que están insertados en una red social se define de la siguiente manera: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1"/>
                </a:solidFill>
              </a:rPr>
              <a:t>A pesar de que se plantea un mismo umbral para todas las personas, sí es posible que los individuos tomen decisiones diferentes. 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6E1538D-D607-456E-8910-B2CDA10D0A23}"/>
                  </a:ext>
                </a:extLst>
              </p:cNvPr>
              <p:cNvSpPr txBox="1"/>
              <p:nvPr/>
            </p:nvSpPr>
            <p:spPr>
              <a:xfrm>
                <a:off x="3006365" y="3881937"/>
                <a:ext cx="6179270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s-MX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MX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s-MX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s-MX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s-MX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s-MX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es-MX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mr>
                          <m:mr>
                            <m:e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0 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s-MX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s-MX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s-MX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s-MX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lang="es-MX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s-MX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MX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6E1538D-D607-456E-8910-B2CDA10D0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365" y="3881937"/>
                <a:ext cx="6179270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035C17-0C2E-456A-9D32-CA8C72CB1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8" y="0"/>
            <a:ext cx="12126012" cy="4351338"/>
          </a:xfrm>
        </p:spPr>
        <p:txBody>
          <a:bodyPr/>
          <a:lstStyle/>
          <a:p>
            <a:r>
              <a:rPr lang="es-ES" dirty="0"/>
              <a:t>Al inicio de las simulaciones se supone que existe un pequeño número de adherentes (o usuarios) de A que se distribuyen en diferentes nodos de la red</a:t>
            </a:r>
          </a:p>
          <a:p>
            <a:r>
              <a:rPr lang="es-ES" dirty="0"/>
              <a:t>‘</a:t>
            </a:r>
            <a:r>
              <a:rPr lang="es-ES" dirty="0">
                <a:solidFill>
                  <a:schemeClr val="accent1"/>
                </a:solidFill>
              </a:rPr>
              <a:t>Innovadores o individuos de avanzada’ tienen razones particulares para tomar sus decisiones en función del valor intrínseco del comportamiento (o producto)</a:t>
            </a:r>
          </a:p>
          <a:p>
            <a:r>
              <a:rPr lang="es-ES" dirty="0"/>
              <a:t>La pregunta medular en este proceso de difusión consiste en determinar si las cascadas de adopciones de A terminan por expandirse por toda la red</a:t>
            </a:r>
          </a:p>
          <a:p>
            <a:r>
              <a:rPr lang="es-ES" dirty="0">
                <a:solidFill>
                  <a:schemeClr val="accent1"/>
                </a:solidFill>
              </a:rPr>
              <a:t>No es difícil probar que la difusión de A puede detenerse en la frontera de clústeres en los que no hay ‘innovadores’ y existe una fuerte densidad </a:t>
            </a: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D0CA6A-A9AB-4E7F-ABA2-60797EF8A0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588" y="3516198"/>
            <a:ext cx="6334812" cy="3341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31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CC959-C668-4062-BBEB-F42935B6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0866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MX" dirty="0"/>
              <a:t>5. </a:t>
            </a:r>
            <a:r>
              <a:rPr lang="es-ES" dirty="0"/>
              <a:t>Difusión de opiniones e influencia social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82F609-D4B9-4BAC-B06F-05D5444CF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0334"/>
            <a:ext cx="12192000" cy="4697724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Cuando se habla de un proceso de influencia social el objetivo es analizar la manera en que las opiniones se difunden en la población</a:t>
            </a:r>
          </a:p>
          <a:p>
            <a:r>
              <a:rPr lang="es-ES" dirty="0"/>
              <a:t>La formación de consensos sociales, a diferencia del conformismo y la presión social, involucra la influencia mutua entre los integrantes de una red social</a:t>
            </a:r>
          </a:p>
          <a:p>
            <a:r>
              <a:rPr lang="es-ES" dirty="0">
                <a:solidFill>
                  <a:schemeClr val="accent1"/>
                </a:solidFill>
              </a:rPr>
              <a:t>El uso de redes es conveniente para ilustrar la manera en que las personas modifican sus opiniones en función de su ‘proximidad social’</a:t>
            </a:r>
          </a:p>
          <a:p>
            <a:r>
              <a:rPr lang="es-ES" dirty="0"/>
              <a:t>Mecanismo de imitación: individuos actualizan sus puntos de vista en función de la opinión promedio que perciben</a:t>
            </a:r>
          </a:p>
          <a:p>
            <a:r>
              <a:rPr lang="es-ES" dirty="0">
                <a:solidFill>
                  <a:schemeClr val="accent1"/>
                </a:solidFill>
              </a:rPr>
              <a:t>¿Después de varias iteraciones los puntos de vista tenderían a converger? No siempre</a:t>
            </a:r>
          </a:p>
          <a:p>
            <a:r>
              <a:rPr lang="es-ES" dirty="0"/>
              <a:t>La topología de la red y los pesos diferenciados de las relaciones diádicas inciden en la manera que se diseminan las opiniones</a:t>
            </a:r>
          </a:p>
          <a:p>
            <a:r>
              <a:rPr lang="es-ES" dirty="0">
                <a:solidFill>
                  <a:schemeClr val="accent1"/>
                </a:solidFill>
              </a:rPr>
              <a:t>En la formulación de </a:t>
            </a:r>
            <a:r>
              <a:rPr lang="es-ES" dirty="0" err="1">
                <a:solidFill>
                  <a:schemeClr val="accent1"/>
                </a:solidFill>
              </a:rPr>
              <a:t>Namatame</a:t>
            </a:r>
            <a:r>
              <a:rPr lang="es-ES" dirty="0">
                <a:solidFill>
                  <a:schemeClr val="accent1"/>
                </a:solidFill>
              </a:rPr>
              <a:t> y Chan, el mecanismo de actualización viene dado por la siguiente expresión</a:t>
            </a:r>
            <a:r>
              <a:rPr lang="es-ES" dirty="0"/>
              <a:t>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7B29DCC-9BD7-44CC-BFC7-8D6EB49D7C4C}"/>
                  </a:ext>
                </a:extLst>
              </p:cNvPr>
              <p:cNvSpPr txBox="1"/>
              <p:nvPr/>
            </p:nvSpPr>
            <p:spPr>
              <a:xfrm>
                <a:off x="3450211" y="5217141"/>
                <a:ext cx="6127422" cy="1305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s-MX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s-MX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  </m:t>
                        </m:r>
                      </m:e>
                    </m:nary>
                  </m:oMath>
                </a14:m>
                <a:r>
                  <a:rPr lang="es-MX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tal</m:t>
                    </m:r>
                    <m:r>
                      <a:rPr lang="es-MX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que</m:t>
                    </m:r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</m:t>
                    </m:r>
                    <m:nary>
                      <m:naryPr>
                        <m:chr m:val="∑"/>
                        <m:limLoc m:val="subSup"/>
                        <m:ctrlP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s-MX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s-MX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7B29DCC-9BD7-44CC-BFC7-8D6EB49D7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11" y="5217141"/>
                <a:ext cx="6127422" cy="1305165"/>
              </a:xfrm>
              <a:prstGeom prst="rect">
                <a:avLst/>
              </a:prstGeom>
              <a:blipFill>
                <a:blip r:embed="rId2"/>
                <a:stretch>
                  <a:fillRect t="-144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2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07F0A-9BFB-4DDA-828C-F0B1136B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ES" dirty="0"/>
              <a:t>5.a Diseminación de opiniones en un contexto de confianza acotada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2C10C71-943D-4319-8278-4AD1FD6A3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23446"/>
                <a:ext cx="12192000" cy="5005633"/>
              </a:xfrm>
            </p:spPr>
            <p:txBody>
              <a:bodyPr>
                <a:normAutofit/>
              </a:bodyPr>
              <a:lstStyle/>
              <a:p>
                <a:r>
                  <a:rPr lang="es-ES" dirty="0">
                    <a:solidFill>
                      <a:schemeClr val="accent1"/>
                    </a:solidFill>
                  </a:rPr>
                  <a:t>En la formulación anterior se supone que los ponderadores son invariantes en el tiempo e independientes de la opinión que manifiesta la contraparte. </a:t>
                </a:r>
              </a:p>
              <a:p>
                <a:r>
                  <a:rPr lang="es-ES" dirty="0"/>
                  <a:t>Esto no sucedería en situaciones en las que los individuos solamente escuchan a personas que mantienen puntos de vista relativamente similares</a:t>
                </a:r>
              </a:p>
              <a:p>
                <a:r>
                  <a:rPr lang="es-ES" dirty="0">
                    <a:solidFill>
                      <a:schemeClr val="accent1"/>
                    </a:solidFill>
                  </a:rPr>
                  <a:t>Modelo de ‘confianza acotada’ de Krause (1997) : i-</a:t>
                </a:r>
                <a:r>
                  <a:rPr lang="es-ES" dirty="0" err="1">
                    <a:solidFill>
                      <a:schemeClr val="accent1"/>
                    </a:solidFill>
                  </a:rPr>
                  <a:t>ésimo</a:t>
                </a:r>
                <a:r>
                  <a:rPr lang="es-ES" dirty="0">
                    <a:solidFill>
                      <a:schemeClr val="accent1"/>
                    </a:solidFill>
                  </a:rPr>
                  <a:t> individuo sólo toma en cuenta el sentir del j-ésimo individuo si la diferencia entre sus opiniones y las propias no exceden de un nivel de confianza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2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s-MX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s-MX" sz="2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sz="2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𝜖</m:t>
                        </m:r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MX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MX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lang="es-MX" sz="2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</m:t>
                    </m:r>
                  </m:oMath>
                </a14:m>
                <a:endParaRPr lang="es-MX" sz="2800" b="0" i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en</m:t>
                      </m:r>
                      <m:r>
                        <a:rPr lang="es-MX" sz="2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donde</m:t>
                      </m:r>
                      <m:r>
                        <a:rPr lang="es-MX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s-MX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s-MX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1≤</m:t>
                          </m:r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</m:e>
                        <m:e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s-MX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s-MX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accent1"/>
                  </a:solidFill>
                </a:endParaRPr>
              </a:p>
              <a:p>
                <a:r>
                  <a:rPr lang="es-MX" dirty="0">
                    <a:solidFill>
                      <a:schemeClr val="accent1"/>
                    </a:solidFill>
                    <a:ea typeface="Times New Roman" panose="02020603050405020304" pitchFamily="18" charset="0"/>
                  </a:rPr>
                  <a:t>A</a:t>
                </a:r>
                <a:r>
                  <a:rPr lang="es-MX" dirty="0">
                    <a:solidFill>
                      <a:schemeClr val="accent1"/>
                    </a:solidFill>
                    <a:effectLst/>
                    <a:ea typeface="Times New Roman" panose="02020603050405020304" pitchFamily="18" charset="0"/>
                  </a:rPr>
                  <a:t>l variar el valor de </a:t>
                </a:r>
                <a:r>
                  <a:rPr lang="es-MX" dirty="0">
                    <a:solidFill>
                      <a:schemeClr val="accent1"/>
                    </a:solidFill>
                    <a:effectLst/>
                    <a:latin typeface="Symbol" panose="05050102010706020507" pitchFamily="18" charset="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s-MX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s-MX" dirty="0">
                    <a:solidFill>
                      <a:schemeClr val="accent1"/>
                    </a:solidFill>
                    <a:effectLst/>
                    <a:ea typeface="Times New Roman" panose="02020603050405020304" pitchFamily="18" charset="0"/>
                  </a:rPr>
                  <a:t>es posible analizar la manera en que la </a:t>
                </a:r>
                <a:r>
                  <a:rPr lang="es-MX" dirty="0" err="1">
                    <a:solidFill>
                      <a:schemeClr val="accent1"/>
                    </a:solidFill>
                    <a:effectLst/>
                    <a:ea typeface="Times New Roman" panose="02020603050405020304" pitchFamily="18" charset="0"/>
                  </a:rPr>
                  <a:t>homofilia</a:t>
                </a:r>
                <a:r>
                  <a:rPr lang="es-MX" dirty="0">
                    <a:solidFill>
                      <a:schemeClr val="accent1"/>
                    </a:solidFill>
                    <a:effectLst/>
                    <a:ea typeface="Times New Roman" panose="02020603050405020304" pitchFamily="18" charset="0"/>
                  </a:rPr>
                  <a:t> incide en el perfil de opiniones de una población.</a:t>
                </a:r>
                <a:endParaRPr lang="es-ES" dirty="0">
                  <a:solidFill>
                    <a:schemeClr val="accent1"/>
                  </a:solidFill>
                </a:endParaRPr>
              </a:p>
              <a:p>
                <a:pPr marL="0" indent="0" algn="just">
                  <a:lnSpc>
                    <a:spcPct val="200000"/>
                  </a:lnSpc>
                  <a:buNone/>
                </a:pPr>
                <a:endParaRPr lang="es-ES" sz="2400" dirty="0"/>
              </a:p>
              <a:p>
                <a:endParaRPr lang="es-E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2C10C71-943D-4319-8278-4AD1FD6A3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23446"/>
                <a:ext cx="12192000" cy="5005633"/>
              </a:xfrm>
              <a:blipFill>
                <a:blip r:embed="rId2"/>
                <a:stretch>
                  <a:fillRect l="-900" t="-2071" r="-350" b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933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8EFD4-344B-4564-9716-5C57469E5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8157"/>
            <a:ext cx="12192000" cy="5488806"/>
          </a:xfrm>
        </p:spPr>
        <p:txBody>
          <a:bodyPr/>
          <a:lstStyle/>
          <a:p>
            <a:pPr algn="just"/>
            <a:r>
              <a:rPr lang="es-MX" sz="1800" dirty="0">
                <a:effectLst/>
                <a:ea typeface="Times New Roman" panose="02020603050405020304" pitchFamily="18" charset="0"/>
              </a:rPr>
              <a:t>(a) Confianza estrecha: e =0.01                 (b) Confianza moderada: e =0.15                                (c) Confianza amplia: e = 0.25</a:t>
            </a:r>
          </a:p>
          <a:p>
            <a:pPr marL="0" indent="0" algn="just">
              <a:buNone/>
            </a:pPr>
            <a:r>
              <a:rPr lang="es-MX" sz="1800" dirty="0">
                <a:effectLst/>
                <a:ea typeface="Times New Roman" panose="02020603050405020304" pitchFamily="18" charset="0"/>
              </a:rPr>
              <a:t>              (fragmentación) 			  (polarización)			           (consenso)   </a:t>
            </a: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6484C-F8E3-4B51-AEC0-A74F5082E3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79554"/>
            <a:ext cx="4015819" cy="329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DCA9FF-4FCC-4CCD-A146-4625025A50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818" y="2238152"/>
            <a:ext cx="4160366" cy="329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2B3953-861F-492E-A8B7-12AFAFDDD7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183" y="2379555"/>
            <a:ext cx="3626175" cy="3153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244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F6AAD-CC70-44A6-B244-AD1C13AC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781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MX" sz="3200" dirty="0">
                <a:effectLst/>
                <a:latin typeface="+mn-lt"/>
                <a:ea typeface="Times New Roman" panose="02020603050405020304" pitchFamily="18" charset="0"/>
              </a:rPr>
              <a:t>6 Los modelos de percolación y la difusión social</a:t>
            </a:r>
            <a:endParaRPr lang="en-US" sz="3200" dirty="0">
              <a:latin typeface="+mn-l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445588-3565-4C8D-98F7-4BEAE026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6948"/>
            <a:ext cx="12192000" cy="566551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Desarrollados en física con el propósito de analizar las condiciones con las que un material líquido puede filtrarse a través de un material poroso</a:t>
            </a:r>
          </a:p>
          <a:p>
            <a:r>
              <a:rPr lang="es-ES" dirty="0"/>
              <a:t>En el ámbito social se habla de cambios tecnológicos, artefactos, éxitos musicales, literarios o cinematográficos que se ‘infiltran’ en una comunidad. </a:t>
            </a:r>
          </a:p>
          <a:p>
            <a:r>
              <a:rPr lang="es-ES" dirty="0">
                <a:solidFill>
                  <a:schemeClr val="accent1"/>
                </a:solidFill>
              </a:rPr>
              <a:t>En modelo de percolación un agente acepta un producto cuando estima recibir beneficios netos </a:t>
            </a:r>
            <a:r>
              <a:rPr lang="es-ES">
                <a:solidFill>
                  <a:schemeClr val="accent1"/>
                </a:solidFill>
              </a:rPr>
              <a:t>al conocer </a:t>
            </a:r>
            <a:r>
              <a:rPr lang="es-ES" dirty="0">
                <a:solidFill>
                  <a:schemeClr val="accent1"/>
                </a:solidFill>
              </a:rPr>
              <a:t>experiencias de algún vecino</a:t>
            </a:r>
          </a:p>
          <a:p>
            <a:r>
              <a:rPr lang="es-ES" dirty="0"/>
              <a:t>Condiciones para que haya percolación (i.e. sea un fenómeno social):</a:t>
            </a:r>
          </a:p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(i) El producto debe tener ciertos requerimientos de calidad que lo hacen potencialmente atractivo </a:t>
            </a:r>
          </a:p>
          <a:p>
            <a:r>
              <a:rPr lang="es-ES" dirty="0"/>
              <a:t>(</a:t>
            </a:r>
            <a:r>
              <a:rPr lang="es-ES" dirty="0" err="1"/>
              <a:t>ii</a:t>
            </a:r>
            <a:r>
              <a:rPr lang="es-ES" dirty="0"/>
              <a:t>) Su valía se transmita de boca en boca entre vecinos cercanos. </a:t>
            </a:r>
          </a:p>
          <a:p>
            <a:r>
              <a:rPr lang="es-ES" dirty="0"/>
              <a:t>La topología de la red es clave para que se produzca una ‘infiltración exitosa’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8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E58B46-64C6-4401-BC8C-37D376A56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13872"/>
            <a:ext cx="4998396" cy="4669276"/>
          </a:xfrm>
          <a:ln w="28575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Disponible </a:t>
            </a:r>
            <a:r>
              <a:rPr lang="en-US" dirty="0" err="1"/>
              <a:t>en</a:t>
            </a:r>
            <a:r>
              <a:rPr lang="en-US" dirty="0"/>
              <a:t> Amazon México</a:t>
            </a:r>
          </a:p>
          <a:p>
            <a:r>
              <a:rPr lang="es-MX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https://www.amazon.com.mx/s?me=AXNXK50QWTSEZ&amp;ref=sf_seller_app_share_new</a:t>
            </a: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s-MX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2800" dirty="0"/>
              <a:t>Volumen 2 Capítulos 12 – 21</a:t>
            </a:r>
          </a:p>
          <a:p>
            <a:endParaRPr lang="es-MX" dirty="0"/>
          </a:p>
          <a:p>
            <a:pPr marL="0" indent="0">
              <a:buNone/>
            </a:pPr>
            <a:endParaRPr lang="es-MX" sz="2800" dirty="0"/>
          </a:p>
          <a:p>
            <a:r>
              <a:rPr lang="es-MX" sz="2800" dirty="0"/>
              <a:t>Más información en:</a:t>
            </a:r>
          </a:p>
          <a:p>
            <a:r>
              <a:rPr lang="en-US" sz="2800" dirty="0">
                <a:hlinkClick r:id="rId3"/>
              </a:rPr>
              <a:t>https://www.social-complexity.com/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586970-8D46-4093-9E2B-29A04F615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694" y="365125"/>
            <a:ext cx="5182194" cy="611802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C7EEAFA-5E1F-433C-B666-BA31CC7BEC80}"/>
              </a:ext>
            </a:extLst>
          </p:cNvPr>
          <p:cNvSpPr>
            <a:spLocks noGrp="1"/>
          </p:cNvSpPr>
          <p:nvPr/>
        </p:nvSpPr>
        <p:spPr>
          <a:xfrm>
            <a:off x="288271" y="365125"/>
            <a:ext cx="5091125" cy="1135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/>
              <a:t>* </a:t>
            </a:r>
            <a:r>
              <a:rPr lang="es-MX" sz="3600"/>
              <a:t>Novedad editorial </a:t>
            </a:r>
            <a:r>
              <a:rPr lang="en-US" sz="3600" dirty="0"/>
              <a:t>(paperback)</a:t>
            </a:r>
          </a:p>
        </p:txBody>
      </p:sp>
    </p:spTree>
    <p:extLst>
      <p:ext uri="{BB962C8B-B14F-4D97-AF65-F5344CB8AC3E}">
        <p14:creationId xmlns:p14="http://schemas.microsoft.com/office/powerpoint/2010/main" val="3933648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C32D2-6077-420E-8A88-2AF94F21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82073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6.a </a:t>
            </a:r>
            <a:r>
              <a:rPr lang="es-ES" dirty="0"/>
              <a:t>Derrame de petróleo y contaminación del suelo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6CA1DA-24AC-4BF6-A013-9C69DC19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2192000" cy="4351338"/>
          </a:xfrm>
        </p:spPr>
        <p:txBody>
          <a:bodyPr/>
          <a:lstStyle/>
          <a:p>
            <a:r>
              <a:rPr lang="es-ES" dirty="0"/>
              <a:t>(a): Espacio de interacción		    (b): Derrame en las capas del suelo 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5F4CCB-9306-41F8-A960-71373BEF10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0" y="2309566"/>
            <a:ext cx="3940403" cy="386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FDDEC2-7C7C-453B-A0CC-3F98244891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52" y="2309567"/>
            <a:ext cx="4524866" cy="3864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61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19A25-D21F-4B7C-9CF5-5328A2B05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6.b  Dinámica de incendios forestales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DF15BC-FAC0-44E3-B886-95891651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6120"/>
            <a:ext cx="12192000" cy="5290843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(a) Bosque virtual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Diagrama</a:t>
            </a:r>
            <a:r>
              <a:rPr lang="en-US" dirty="0"/>
              <a:t> (b)           </a:t>
            </a:r>
            <a:r>
              <a:rPr lang="en-US" dirty="0" err="1"/>
              <a:t>Diagrama</a:t>
            </a:r>
            <a:r>
              <a:rPr lang="en-US" dirty="0"/>
              <a:t> (c): </a:t>
            </a:r>
            <a:r>
              <a:rPr lang="en-US" dirty="0" err="1"/>
              <a:t>densidad</a:t>
            </a:r>
            <a:r>
              <a:rPr lang="en-US" dirty="0"/>
              <a:t> = 57%       </a:t>
            </a:r>
            <a:r>
              <a:rPr lang="en-US" dirty="0" err="1"/>
              <a:t>Diagrama</a:t>
            </a:r>
            <a:r>
              <a:rPr lang="en-US" dirty="0"/>
              <a:t> (d): </a:t>
            </a:r>
            <a:r>
              <a:rPr lang="en-US" dirty="0" err="1"/>
              <a:t>densidad</a:t>
            </a:r>
            <a:r>
              <a:rPr lang="en-US" dirty="0"/>
              <a:t> 60%</a:t>
            </a:r>
          </a:p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05E898-E105-439A-9BA8-37BC6A91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88" y="1308986"/>
            <a:ext cx="7186411" cy="20026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C1193B-3FC7-4270-A4E5-8BD73AAB2B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0378"/>
            <a:ext cx="3307404" cy="293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5A8C2E8-D880-4FE5-A954-1A935C06FFA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70" y="3900379"/>
            <a:ext cx="3529268" cy="29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A3251FF-0937-4FB6-93F9-69D546AB2CE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453" y="3988340"/>
            <a:ext cx="3529268" cy="2869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71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0309C-53C0-4A6F-BBC6-E0AFB5EC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4841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6.c Un ejemplo del modelo de percolación económica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BF1090-35F9-4FBA-8C03-9E9126726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8413"/>
            <a:ext cx="12191999" cy="5036320"/>
          </a:xfrm>
        </p:spPr>
        <p:txBody>
          <a:bodyPr/>
          <a:lstStyle/>
          <a:p>
            <a:r>
              <a:rPr lang="es-ES" dirty="0" err="1"/>
              <a:t>Zeppini</a:t>
            </a:r>
            <a:r>
              <a:rPr lang="es-ES" dirty="0"/>
              <a:t> y </a:t>
            </a:r>
            <a:r>
              <a:rPr lang="es-ES" dirty="0" err="1"/>
              <a:t>Frenken</a:t>
            </a:r>
            <a:r>
              <a:rPr lang="es-ES" dirty="0"/>
              <a:t> (2015) explican el tamaño de la demanda de un producto cuando información sobre su existencia es local y disposición es heterogénea</a:t>
            </a:r>
          </a:p>
          <a:p>
            <a:r>
              <a:rPr lang="es-ES" dirty="0">
                <a:solidFill>
                  <a:schemeClr val="accent1"/>
                </a:solidFill>
              </a:rPr>
              <a:t>Probabilidad de que un sitio esté activado se refiere a la posibilidad de que el precio de reserva del producto se encuentre por encima de su precio (pi &gt; p)</a:t>
            </a:r>
          </a:p>
          <a:p>
            <a:r>
              <a:rPr lang="es-ES" dirty="0"/>
              <a:t>pi varía por agente y se define mediante una distribución uniforme: pi ~ U[0,1].</a:t>
            </a:r>
          </a:p>
          <a:p>
            <a:r>
              <a:rPr lang="es-ES" dirty="0">
                <a:solidFill>
                  <a:schemeClr val="accent1"/>
                </a:solidFill>
              </a:rPr>
              <a:t>     Diagrama (a)				      Diagrama (b)			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Nodos activos: pi &gt; p		   Componentes activos de la red de consumidores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F23E79-A2D8-4362-B9DB-89197FF293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75" y="4062953"/>
            <a:ext cx="3245305" cy="279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5C4559-7C2B-4889-9FED-1D21BB6D5C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13" y="4062953"/>
            <a:ext cx="3812282" cy="2795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98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EA597E-F743-43B7-9225-61CEAF4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4351338"/>
          </a:xfrm>
        </p:spPr>
        <p:txBody>
          <a:bodyPr>
            <a:normAutofit fontScale="92500"/>
          </a:bodyPr>
          <a:lstStyle/>
          <a:p>
            <a:r>
              <a:rPr lang="es-ES" dirty="0"/>
              <a:t>Para que se produzca la diseminación del producto en uno de estos componentes se requiere que al menos uno de sus nodos sea un agente innovador. </a:t>
            </a:r>
          </a:p>
          <a:p>
            <a:r>
              <a:rPr lang="es-ES" dirty="0">
                <a:solidFill>
                  <a:schemeClr val="accent1"/>
                </a:solidFill>
              </a:rPr>
              <a:t>A partir de ahí, el agente suministra información a sus vecinos sobre la valía del producto, vía efectos de demostración o al compartir experiencias. </a:t>
            </a:r>
          </a:p>
          <a:p>
            <a:r>
              <a:rPr lang="es-ES" dirty="0"/>
              <a:t>Los nodos activos que poseen el producto son los únicos que tienen la capacidad de transmitir información confiable</a:t>
            </a:r>
          </a:p>
          <a:p>
            <a:r>
              <a:rPr lang="es-ES" dirty="0">
                <a:solidFill>
                  <a:schemeClr val="accent1"/>
                </a:solidFill>
              </a:rPr>
              <a:t>Demanda efectiva en un  proceso de difusión por percolación </a:t>
            </a:r>
          </a:p>
          <a:p>
            <a:pPr marL="0" indent="0">
              <a:buNone/>
            </a:pPr>
            <a:r>
              <a:rPr lang="es-ES" dirty="0"/>
              <a:t>		Diagrama (a)						Diagrama (b)		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Análisis comparativo con redes regulares	     Análisis comparativo con red de escala libre</a:t>
            </a:r>
          </a:p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7EE973-AFA1-45A5-9538-BFEF88D7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08" y="3921617"/>
            <a:ext cx="3837904" cy="29363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29D4FC-015F-4751-BFD3-B05BB1FCF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22" y="3921617"/>
            <a:ext cx="3760631" cy="28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32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880A4-4CD6-47B5-8BD2-695CD4F9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038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MX" dirty="0"/>
              <a:t>1. Motivaciones y Objetivos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E23086-1EF7-4488-A5D2-1CF9B1E0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12192000" cy="5717357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Los seres humanos tenemos una tendencia a imitar preferencias, creencias y comportamientos que observamos a nuestro alrededor.</a:t>
            </a:r>
          </a:p>
          <a:p>
            <a:r>
              <a:rPr lang="es-ES" dirty="0">
                <a:solidFill>
                  <a:schemeClr val="accent1"/>
                </a:solidFill>
              </a:rPr>
              <a:t>El acto de imitar se debe a una propensión psicológica a actuar en conformidad, o a una acción deliberada en la que copiar es conveniente para las personas </a:t>
            </a:r>
          </a:p>
          <a:p>
            <a:r>
              <a:rPr lang="es-ES" dirty="0"/>
              <a:t>Estos procesos ocurren a través de una estructura establecida que delimita la interacción entre los agentes de un sistema</a:t>
            </a:r>
          </a:p>
          <a:p>
            <a:r>
              <a:rPr lang="es-ES" dirty="0">
                <a:solidFill>
                  <a:schemeClr val="accent1"/>
                </a:solidFill>
              </a:rPr>
              <a:t>Se les conoce de formas muy diversa: contagio, cascada, influencia y percolación.</a:t>
            </a:r>
          </a:p>
          <a:p>
            <a:r>
              <a:rPr lang="es-ES" dirty="0"/>
              <a:t>Las diferencias tienen que ver con diversos factores del proceso de copiado</a:t>
            </a:r>
          </a:p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(i) Grado de deliberación</a:t>
            </a:r>
          </a:p>
          <a:p>
            <a:r>
              <a:rPr lang="es-ES" dirty="0"/>
              <a:t>(</a:t>
            </a:r>
            <a:r>
              <a:rPr lang="es-ES" dirty="0" err="1"/>
              <a:t>ii</a:t>
            </a:r>
            <a:r>
              <a:rPr lang="es-ES" dirty="0"/>
              <a:t>) Heterogeneidad de los agentes</a:t>
            </a:r>
          </a:p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iii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) Grado de interdependencia en las decisiones</a:t>
            </a:r>
          </a:p>
          <a:p>
            <a:r>
              <a:rPr lang="es-ES" dirty="0"/>
              <a:t>(</a:t>
            </a:r>
            <a:r>
              <a:rPr lang="es-ES" dirty="0" err="1"/>
              <a:t>iv</a:t>
            </a:r>
            <a:r>
              <a:rPr lang="es-ES" dirty="0"/>
              <a:t>) Manera de interpretar las acciones de otros:</a:t>
            </a:r>
          </a:p>
          <a:p>
            <a:r>
              <a:rPr lang="es-ES" dirty="0">
                <a:solidFill>
                  <a:schemeClr val="accent1"/>
                </a:solidFill>
              </a:rPr>
              <a:t> Externalidades positivas, efectos demostración, canales de información, presión social, o marco de referencia.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8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0C952-86C4-4D67-8C4E-1AED685C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2276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/>
              <a:t>2. Mecanismos de difusión social y redes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724B4-3AB0-46B6-9FCB-5273AB65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024"/>
            <a:ext cx="12192000" cy="6216976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Para entender problemas como obesidad, drogadicciones, revueltas sociales, etc., es importante elaborar modelos de diseminación social </a:t>
            </a:r>
          </a:p>
          <a:p>
            <a:r>
              <a:rPr lang="es-ES" dirty="0"/>
              <a:t>En la explicación de un sinnúmero de fenómenos sociales es más importante la red de interacción de los individuos que pormenores de la toma de decisiones</a:t>
            </a:r>
          </a:p>
          <a:p>
            <a:r>
              <a:rPr lang="es-ES" dirty="0">
                <a:solidFill>
                  <a:schemeClr val="accent1"/>
                </a:solidFill>
              </a:rPr>
              <a:t>Inclusive, el proceso de deliberación se ve influenciado por la inserción social; i.e., comportamiento y  opiniones de individuos con vínculos estrechos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Contagio social: proceso de difusión que se produce mediante el contacto directo entre personas</a:t>
            </a:r>
          </a:p>
          <a:p>
            <a:r>
              <a:rPr lang="es-ES" dirty="0"/>
              <a:t>Supone probabilidad de contagio en interacción persona-persona: procesos epidemiológicos y cuando no hay claridad sobre cómo individuos procesan información.</a:t>
            </a:r>
          </a:p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ii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) Cascada social: proceso de diseminación involucra una deliberación por parte de los individuos que reciben la información</a:t>
            </a:r>
          </a:p>
          <a:p>
            <a:r>
              <a:rPr lang="es-ES" dirty="0"/>
              <a:t>Persona adopta un determinado comportamiento (u opinión) cuando al menos una fracción de los individuos con los que mantiene vínculos ya actúan de esta manera</a:t>
            </a:r>
          </a:p>
          <a:p>
            <a:r>
              <a:rPr lang="es-ES" dirty="0">
                <a:solidFill>
                  <a:schemeClr val="accent1"/>
                </a:solidFill>
              </a:rPr>
              <a:t>Uso de umbrales diferenciados para describir agentes con comportamientos heterogéneos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72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E8B370-3F2D-423A-BA2B-DE230E35B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s-MX" dirty="0" err="1">
                <a:solidFill>
                  <a:schemeClr val="accent2">
                    <a:lumMod val="75000"/>
                  </a:schemeClr>
                </a:solidFill>
              </a:rPr>
              <a:t>iii</a:t>
            </a:r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Influencia social: persona modifica su opinión sobre un tema al percatarse, mediante fuentes muy diversas, que existen otros puntos de vista. </a:t>
            </a:r>
          </a:p>
          <a:p>
            <a:r>
              <a:rPr lang="es-ES" dirty="0"/>
              <a:t>Información se agrega con esquema de ponderación que toma en cuenta la ‘proximidad’ con individuos que forman parte de un conjunto de referencia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(iv) 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Percolación social depende de la forma en que se distribuyen los miembros activos de una comunidad en el espacio de interacción. </a:t>
            </a:r>
          </a:p>
          <a:p>
            <a:r>
              <a:rPr lang="es-ES" dirty="0"/>
              <a:t>Difusión de un producto depende de factores fundamentales (P</a:t>
            </a:r>
            <a:r>
              <a:rPr lang="es-ES" sz="2000" dirty="0"/>
              <a:t>reserva</a:t>
            </a:r>
            <a:r>
              <a:rPr lang="es-ES" dirty="0"/>
              <a:t> &gt; P) y de la transmisión de información que impera en el ámbito local.</a:t>
            </a:r>
          </a:p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En modelos de contagio social </a:t>
            </a:r>
            <a:r>
              <a:rPr lang="es-ES" dirty="0">
                <a:solidFill>
                  <a:schemeClr val="accent1"/>
                </a:solidFill>
              </a:rPr>
              <a:t>los posibles contactos personales se dan con aquellos con los que se mantienen vínculos frecuentes</a:t>
            </a:r>
          </a:p>
          <a:p>
            <a:r>
              <a:rPr lang="es-ES" dirty="0"/>
              <a:t>En 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modelos de cascadas </a:t>
            </a:r>
            <a:r>
              <a:rPr lang="es-ES" dirty="0"/>
              <a:t>la decisión de adoptar un comportamiento se ve afectada por externalidades que provienen de las vecindades donde se insertan</a:t>
            </a:r>
          </a:p>
          <a:p>
            <a:r>
              <a:rPr lang="es-ES" dirty="0"/>
              <a:t>En 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modelos de influencia social </a:t>
            </a:r>
            <a:r>
              <a:rPr lang="es-ES" dirty="0">
                <a:solidFill>
                  <a:schemeClr val="accent1"/>
                </a:solidFill>
              </a:rPr>
              <a:t>las ponderaciones asignadas a las distintas fuentes de opinión se establecen de forma muy natural si se hace explícita la estructura de red</a:t>
            </a:r>
          </a:p>
          <a:p>
            <a:r>
              <a:rPr lang="es-ES" dirty="0"/>
              <a:t>En 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modelos de percolación </a:t>
            </a:r>
            <a:r>
              <a:rPr lang="es-ES" dirty="0"/>
              <a:t>los individuos con una disposición intrínseca a adoptar un producto o tecnología se distribuyen en un espacio social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B74BE-EF48-43B7-8BC8-1B23C101A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41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ES" dirty="0"/>
              <a:t>2.a Mecanismos de imitación alternativos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6044C6-4411-4335-AF03-DCC31CD00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145"/>
            <a:ext cx="12122870" cy="5422818"/>
          </a:xfrm>
        </p:spPr>
        <p:txBody>
          <a:bodyPr/>
          <a:lstStyle/>
          <a:p>
            <a:r>
              <a:rPr lang="it-IT" dirty="0"/>
              <a:t>             (i) Contagio social		            (ii)  Cascada social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es-ES" dirty="0"/>
              <a:t>            (</a:t>
            </a:r>
            <a:r>
              <a:rPr lang="es-ES" dirty="0" err="1"/>
              <a:t>iii</a:t>
            </a:r>
            <a:r>
              <a:rPr lang="es-ES" dirty="0"/>
              <a:t>) Influencia social		            (</a:t>
            </a:r>
            <a:r>
              <a:rPr lang="es-ES" dirty="0" err="1"/>
              <a:t>iv</a:t>
            </a:r>
            <a:r>
              <a:rPr lang="es-ES" dirty="0"/>
              <a:t>) Percolación social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C5F9EE-4A5B-4125-98A6-8CE60BF571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6" y="1206631"/>
            <a:ext cx="3318234" cy="259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F4D297-57C0-47B9-84BC-D9F64CC40B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48" y="1206632"/>
            <a:ext cx="2973882" cy="259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D36E72-D00A-4D33-A045-86D1731E71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72" y="4251487"/>
            <a:ext cx="2742824" cy="260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6886DF-974D-402C-B88B-E9984753E81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47" y="4251487"/>
            <a:ext cx="3082565" cy="2592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82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DD09E-6A14-4342-BE5F-4458516C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8506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3 La dinámica del contagio social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9142C8-58AA-493F-A23B-787BE45D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316"/>
            <a:ext cx="12192000" cy="6236429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El contagio social involucra contactos directos entre personas en los que ideas, emociones o conductas se transmiten con cierta probabilidad</a:t>
            </a:r>
          </a:p>
          <a:p>
            <a:r>
              <a:rPr lang="es-ES" dirty="0"/>
              <a:t>Lo mismo sucede cuando se trata de contagios biológicos en los que el contacto persona a persona (físico, secreciones, aire) propicia el surgimiento de epidemias</a:t>
            </a:r>
          </a:p>
          <a:p>
            <a:r>
              <a:rPr lang="es-ES" dirty="0">
                <a:solidFill>
                  <a:schemeClr val="accent1"/>
                </a:solidFill>
              </a:rPr>
              <a:t>El contagio social involucra, por lo general, una toma de decisión en la que los individuos evalúan comportamientos (</a:t>
            </a:r>
            <a:r>
              <a:rPr lang="es-ES" dirty="0" err="1">
                <a:solidFill>
                  <a:schemeClr val="accent1"/>
                </a:solidFill>
              </a:rPr>
              <a:t>e.g</a:t>
            </a:r>
            <a:r>
              <a:rPr lang="es-ES" dirty="0">
                <a:solidFill>
                  <a:schemeClr val="accent1"/>
                </a:solidFill>
              </a:rPr>
              <a:t>., obesidad) o justifican idea</a:t>
            </a:r>
          </a:p>
          <a:p>
            <a:r>
              <a:rPr lang="es-ES" dirty="0"/>
              <a:t>En el caso de las enfermedades contagiosas, el proceso no involucra decisión alguna por parte de la persona que se ve afectada por el virus o bacteria.</a:t>
            </a:r>
          </a:p>
          <a:p>
            <a:r>
              <a:rPr lang="es-ES" dirty="0">
                <a:solidFill>
                  <a:schemeClr val="accent1"/>
                </a:solidFill>
              </a:rPr>
              <a:t>El contagio social también se modela mediante un mecanismo aleatorio de ‘infección’ debido a la dificultad que conlleva incluir en el análisis a la toma de decisión subyacente</a:t>
            </a:r>
          </a:p>
          <a:p>
            <a:r>
              <a:rPr lang="es-ES" dirty="0"/>
              <a:t>Enfermedades psicogénicas masivas (EPM): contagios emocionales en una comunidad ----ataques masivos de ansiedad, risa, dolor, parálisis e histeria—</a:t>
            </a:r>
          </a:p>
          <a:p>
            <a:r>
              <a:rPr lang="es-ES" dirty="0">
                <a:solidFill>
                  <a:schemeClr val="accent1"/>
                </a:solidFill>
              </a:rPr>
              <a:t>Las emociones, a diferencias de otras formas de diseminación social, siguen un proceso menos deliberativo, por lo que su transmisión es una consecuencia del instinto humano</a:t>
            </a:r>
          </a:p>
          <a:p>
            <a:r>
              <a:rPr lang="es-ES" dirty="0"/>
              <a:t> La capacidad de leer e imitar emociones le confirió al homo sapiens una ventaja evolutiva ya que las bandas prehistóricas podían coordinarse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6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64125-3410-44ED-A910-D0E7293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9448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/>
              <a:t>3.a El modelo SIR para análisis de epidemias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0DD034-E482-472A-994C-D0AB75895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8158"/>
            <a:ext cx="12192000" cy="6151586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solidFill>
                  <a:schemeClr val="accent1"/>
                </a:solidFill>
              </a:rPr>
              <a:t>Uso de variables agregadas: no toma en cuenta que detrás del proceso de contagio existe una red de contactos </a:t>
            </a:r>
          </a:p>
          <a:p>
            <a:r>
              <a:rPr lang="es-ES" dirty="0"/>
              <a:t>Supone que cada individuo tiene la misma probabilidad, por unidad de tiempo, de entrar en contacto con cualquier otro</a:t>
            </a:r>
          </a:p>
          <a:p>
            <a:r>
              <a:rPr lang="es-ES" dirty="0">
                <a:solidFill>
                  <a:schemeClr val="accent1"/>
                </a:solidFill>
              </a:rPr>
              <a:t>Modelo de ‘poblaciones mezcladas’: emparejamientos aleatorios se producen en función de la participación relativa de cada estado (o tipo de agente).</a:t>
            </a:r>
          </a:p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agentes</a:t>
            </a:r>
            <a:r>
              <a:rPr lang="en-US" dirty="0"/>
              <a:t>: S(t) =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susceptibles</a:t>
            </a:r>
            <a:r>
              <a:rPr lang="en-US" dirty="0"/>
              <a:t>, X(t) =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infectados</a:t>
            </a:r>
            <a:r>
              <a:rPr lang="en-US" dirty="0"/>
              <a:t> y R(t) =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removidos</a:t>
            </a:r>
            <a:r>
              <a:rPr lang="en-US" dirty="0"/>
              <a:t> (por </a:t>
            </a:r>
            <a:r>
              <a:rPr lang="en-US" dirty="0" err="1"/>
              <a:t>recuperación</a:t>
            </a:r>
            <a:r>
              <a:rPr lang="en-US" dirty="0"/>
              <a:t> o </a:t>
            </a:r>
            <a:r>
              <a:rPr lang="en-US" dirty="0" err="1"/>
              <a:t>defunción</a:t>
            </a:r>
            <a:r>
              <a:rPr lang="en-US" dirty="0"/>
              <a:t>). </a:t>
            </a:r>
          </a:p>
          <a:p>
            <a:r>
              <a:rPr lang="es-ES" dirty="0">
                <a:solidFill>
                  <a:schemeClr val="accent1"/>
                </a:solidFill>
              </a:rPr>
              <a:t>Valores esperados = valores numéricos describen el promedio que se obtendría si el mismo proceso dinámico se repitiera varias veces. </a:t>
            </a:r>
          </a:p>
          <a:p>
            <a:r>
              <a:rPr lang="es-ES" dirty="0"/>
              <a:t>Primera parte describe al número de personas susceptibles que se contagian al entrar en contacto con las infectadas</a:t>
            </a:r>
          </a:p>
          <a:p>
            <a:r>
              <a:rPr lang="es-ES" dirty="0">
                <a:solidFill>
                  <a:schemeClr val="accent1"/>
                </a:solidFill>
              </a:rPr>
              <a:t>Segunda parte  considera que las personas infectadas son ‘removidas’ en promedio a una tasa constante </a:t>
            </a:r>
            <a:r>
              <a:rPr lang="es-ES" dirty="0">
                <a:solidFill>
                  <a:schemeClr val="accent1"/>
                </a:solidFill>
                <a:latin typeface="Symbol" panose="05050102010706020507" pitchFamily="18" charset="2"/>
              </a:rPr>
              <a:t>g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/>
              <a:t>Supuesto no consistente con la evidencia, ya que la mayoría de las personas infectadas permanecen enfermos por un periodo de tiempo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0829AA-0513-4818-B919-1FE791E5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0964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3.b La matemática del modelo SIR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12657-2E31-42BA-83F8-83108EF5B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7902"/>
            <a:ext cx="12192000" cy="5649062"/>
          </a:xfrm>
        </p:spPr>
        <p:txBody>
          <a:bodyPr/>
          <a:lstStyle/>
          <a:p>
            <a:r>
              <a:rPr lang="es-ES" dirty="0"/>
              <a:t>La dinámica epidemiológica queda descrita por el siguiente sistema de ecuaciones diferenciales: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Este sistema de ecuaciones no-lineales carece de una solución analítica → es necesario resolverla de forma numérica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2797FB-3A0A-4A1A-8D9D-682F9785D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925" y="1611984"/>
            <a:ext cx="204272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C6B2DDF-A940-4085-9FE3-9C9249703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517062"/>
              </p:ext>
            </p:extLst>
          </p:nvPr>
        </p:nvGraphicFramePr>
        <p:xfrm>
          <a:off x="4374037" y="895546"/>
          <a:ext cx="2997724" cy="2168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r:id="rId3" imgW="889000" imgH="1206500" progId="Equation.3">
                  <p:embed/>
                </p:oleObj>
              </mc:Choice>
              <mc:Fallback>
                <p:oleObj r:id="rId3" imgW="889000" imgH="1206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4037" y="895546"/>
                        <a:ext cx="2997724" cy="21681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60CD6E97-88B9-48D9-9EDE-FE6B088BE4C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532" y="3355943"/>
            <a:ext cx="5788058" cy="3546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0462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2665</Words>
  <Application>Microsoft Office PowerPoint</Application>
  <PresentationFormat>Panorámica</PresentationFormat>
  <Paragraphs>166</Paragraphs>
  <Slides>23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Symbol</vt:lpstr>
      <vt:lpstr>Times New Roman</vt:lpstr>
      <vt:lpstr>Tema de Office</vt:lpstr>
      <vt:lpstr>Equation.3</vt:lpstr>
      <vt:lpstr>Introducción a la Ciencia de los Datos  Lección T.7: Difusión Social</vt:lpstr>
      <vt:lpstr>Presentación de PowerPoint</vt:lpstr>
      <vt:lpstr>1. Motivaciones y Objetivos</vt:lpstr>
      <vt:lpstr>2. Mecanismos de difusión social y redes</vt:lpstr>
      <vt:lpstr>Presentación de PowerPoint</vt:lpstr>
      <vt:lpstr>2.a Mecanismos de imitación alternativos</vt:lpstr>
      <vt:lpstr>3 La dinámica del contagio social</vt:lpstr>
      <vt:lpstr>3.a El modelo SIR para análisis de epidemias</vt:lpstr>
      <vt:lpstr>3.b La matemática del modelo SIR</vt:lpstr>
      <vt:lpstr>3.c Epidemia con redes de contacto</vt:lpstr>
      <vt:lpstr>3.d Propagación de un virus a través de una red</vt:lpstr>
      <vt:lpstr>4 La difusión de comportamientos mediante cascadas</vt:lpstr>
      <vt:lpstr> 4.a Modelo agregado de umbrales con externalidades</vt:lpstr>
      <vt:lpstr>4.b Cascadas sociales en el contexto de una red</vt:lpstr>
      <vt:lpstr>Presentación de PowerPoint</vt:lpstr>
      <vt:lpstr>5. Difusión de opiniones e influencia social</vt:lpstr>
      <vt:lpstr>5.a Diseminación de opiniones en un contexto de confianza acotada</vt:lpstr>
      <vt:lpstr>Presentación de PowerPoint</vt:lpstr>
      <vt:lpstr>6 Los modelos de percolación y la difusión social</vt:lpstr>
      <vt:lpstr>6.a Derrame de petróleo y contaminación del suelo</vt:lpstr>
      <vt:lpstr>6.b  Dinámica de incendios forestales</vt:lpstr>
      <vt:lpstr>6.c Un ejemplo del modelo de percolación económica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16 Topología y formación de redes</dc:title>
  <dc:creator>Gonzalo castaneda</dc:creator>
  <cp:lastModifiedBy>Gonzalo castaneda</cp:lastModifiedBy>
  <cp:revision>93</cp:revision>
  <dcterms:created xsi:type="dcterms:W3CDTF">2020-10-19T16:57:57Z</dcterms:created>
  <dcterms:modified xsi:type="dcterms:W3CDTF">2022-03-22T20:02:42Z</dcterms:modified>
</cp:coreProperties>
</file>